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autoCompressPictures="0">
  <p:sldMasterIdLst>
    <p:sldMasterId id="2147483648" r:id="rId1"/>
  </p:sldMasterIdLst>
  <p:notesMasterIdLst>
    <p:notesMasterId r:id="rId15"/>
  </p:notesMasterIdLst>
  <p:sldIdLst>
    <p:sldId id="256" r:id="rId2"/>
    <p:sldId id="306" r:id="rId3"/>
    <p:sldId id="299" r:id="rId4"/>
    <p:sldId id="307" r:id="rId5"/>
    <p:sldId id="300" r:id="rId6"/>
    <p:sldId id="301" r:id="rId7"/>
    <p:sldId id="302" r:id="rId8"/>
    <p:sldId id="258" r:id="rId9"/>
    <p:sldId id="303" r:id="rId10"/>
    <p:sldId id="305" r:id="rId11"/>
    <p:sldId id="304" r:id="rId12"/>
    <p:sldId id="308" r:id="rId13"/>
    <p:sldId id="283" r:id="rId14"/>
  </p:sldIdLst>
  <p:sldSz cx="12192000" cy="6858000"/>
  <p:notesSz cx="6858000" cy="9144000"/>
  <p:embeddedFontLst>
    <p:embeddedFont>
      <p:font typeface="Cambria" panose="02040503050406030204" pitchFamily="18" charset="0"/>
      <p:regular r:id="rId16"/>
      <p:bold r:id="rId17"/>
      <p:italic r:id="rId18"/>
      <p:boldItalic r:id="rId19"/>
    </p:embeddedFont>
    <p:embeddedFont>
      <p:font typeface="Mohave SemiBold" panose="020B0604020202020204" charset="0"/>
      <p:regular r:id="rId20"/>
      <p:bold r:id="rId21"/>
      <p:italic r:id="rId22"/>
      <p:boldItalic r:id="rId23"/>
    </p:embeddedFont>
    <p:embeddedFont>
      <p:font typeface="Public Sans" panose="020B0604020202020204" charset="0"/>
      <p:regular r:id="rId24"/>
      <p:bold r:id="rId25"/>
      <p:italic r:id="rId26"/>
      <p:boldItalic r:id="rId27"/>
    </p:embeddedFont>
    <p:embeddedFont>
      <p:font typeface="Segoe UI Symbol" panose="020B0502040204020203" pitchFamily="3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68EF68-8082-4042-9E56-087CA7A2674B}" v="63" dt="2026-10-14T04:59:02.9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981" autoAdjust="0"/>
    <p:restoredTop sz="62985" autoAdjust="0"/>
  </p:normalViewPr>
  <p:slideViewPr>
    <p:cSldViewPr snapToGrid="0">
      <p:cViewPr varScale="1">
        <p:scale>
          <a:sx n="134" d="100"/>
          <a:sy n="134" d="100"/>
        </p:scale>
        <p:origin x="144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DDD230-3397-4676-ACD8-5F337D058C20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695B4E-6494-4CDF-8AEF-D2B93144B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765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84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192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47036-B557-5795-8DD9-A9DA5E804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847A67-A4B5-7771-9C69-F3D0CF7110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627732-CEA5-1F66-730E-31D231D821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9478A-D255-2339-430E-60D2A84A47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97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512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21347-A64F-3142-5DF5-B8262E600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FA8BC5-5D41-EF9A-8716-D772A550D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90FC80-EF6B-3511-25B4-2D08DD7A08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9197E-DF85-96AC-11E1-E377D89D7F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50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BDB37-B4AB-23B7-559E-27D73A4ED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689BF3-6502-38CD-F201-69F5E32587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6792E5-6788-5267-60F8-CD509C9084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048DC2-8A21-9097-DAD2-5D01D31A49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273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8B7EB-3333-ACCB-5B27-1C7F1FA50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2E022E-A0EC-99AB-CC86-712164F795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DDDB57-93C8-D5A3-3AFC-FCE0773FD9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D79D9-1631-1E4C-5EE5-5F4727FE29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9618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548C5-CC48-BCB9-1CCE-75A9F0C98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3915BE-F264-6FBF-FE8B-83ECD1262A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0767A9-E089-B4EB-3699-7A283446FB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187DD1-8A1A-5261-FB76-91028EE35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767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5263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D9DB7-8850-3185-AB66-1D0F5DBCD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C2581D-C7C2-E47A-97CA-9B75A4570E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A6C639-59CE-6E20-2F21-4531F96420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593EC6-17BC-B4C6-2DD8-8D2EE99FE8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3351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36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EDDFC5A-A5B1-E9A7-AEDB-E2B98F218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 flip="none" rotWithShape="1">
            <a:gsLst>
              <a:gs pos="27000">
                <a:srgbClr val="A61E2F"/>
              </a:gs>
              <a:gs pos="100000">
                <a:srgbClr val="FFC50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33CDE4-4D66-F711-E2EE-1B1046A755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766" y="735569"/>
            <a:ext cx="11049593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32507E-E932-CA90-6811-F4150258F2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766" y="3696684"/>
            <a:ext cx="11049593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F35960-BDA8-D32F-C123-F7D9F26269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8A357-3268-9D4C-894E-E7995293D9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Graphic 8" descr="Foothill-De Anza Community College District logo">
            <a:extLst>
              <a:ext uri="{FF2B5EF4-FFF2-40B4-BE49-F238E27FC236}">
                <a16:creationId xmlns:a16="http://schemas.microsoft.com/office/drawing/2014/main" id="{B15F3810-81A4-B89F-20F9-18D95B2758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93766" y="5719697"/>
            <a:ext cx="3220720" cy="63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78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0804E-F447-9661-1CB3-5E915E34A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1F765-349F-59F2-8D44-2D8573ABE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90E041-C367-D271-63FA-34B051065D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8A357-3268-9D4C-894E-E7995293D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538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08E3F0-433C-CA34-5429-26FDCB29A895}"/>
              </a:ext>
            </a:extLst>
          </p:cNvPr>
          <p:cNvSpPr/>
          <p:nvPr userDrawn="1"/>
        </p:nvSpPr>
        <p:spPr>
          <a:xfrm>
            <a:off x="8432800" y="0"/>
            <a:ext cx="3759200" cy="6858000"/>
          </a:xfrm>
          <a:prstGeom prst="rect">
            <a:avLst/>
          </a:prstGeom>
          <a:gradFill flip="none" rotWithShape="1">
            <a:gsLst>
              <a:gs pos="27000">
                <a:srgbClr val="A61E2F"/>
              </a:gs>
              <a:gs pos="100000">
                <a:srgbClr val="FFC50E"/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064DD0-CD62-5C4D-28B7-DE0D26183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252538"/>
            <a:ext cx="67779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ADF925-9EB9-1C6D-5657-5F24C40C08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32263"/>
            <a:ext cx="67779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3896FA-A1FD-7914-316D-980A99D4FE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1F8A357-3268-9D4C-894E-E7995293D9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60156DE-2777-30D0-D996-920997A30873}"/>
              </a:ext>
            </a:extLst>
          </p:cNvPr>
          <p:cNvSpPr/>
          <p:nvPr userDrawn="1"/>
        </p:nvSpPr>
        <p:spPr>
          <a:xfrm>
            <a:off x="8977042" y="1842817"/>
            <a:ext cx="2670717" cy="267071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Foothill-De Anza Community College District logo">
            <a:extLst>
              <a:ext uri="{FF2B5EF4-FFF2-40B4-BE49-F238E27FC236}">
                <a16:creationId xmlns:a16="http://schemas.microsoft.com/office/drawing/2014/main" id="{FEDF6CD7-5B87-CF6F-2F31-D229042D0E4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088767" y="1954542"/>
            <a:ext cx="2447266" cy="244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49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FD4C5-B2D1-9706-CCC9-D0C61B0B1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F78D1-53AA-4272-0995-E9E67BD0B9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6239F8-7134-DE67-2E04-F30025E071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F555367-C052-4592-1F75-4B144B3D9F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8A357-3268-9D4C-894E-E7995293D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99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5B806-292D-7B33-8913-9FF4AEC53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F61659-4AEA-B904-D5C9-69BA2FA1F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8C04F4-8952-F3BF-01BE-B1D5AB248D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F66807-8EA1-0799-742E-FC9106546C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CFE577-1C03-F260-246B-24DD60D1E2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2A9C181-EA16-DAF3-F151-97A0F7ECE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8A357-3268-9D4C-894E-E7995293D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0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D386D-6087-0040-04ED-9CFA45910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3C8E3-DF79-74A1-0B08-1DFCAA4DD0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8A357-3268-9D4C-894E-E7995293D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25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3D6151-29E1-56E3-DE9E-0C8F3D533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8A357-3268-9D4C-894E-E7995293D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38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FA516-0C78-B767-4637-0FEC902BE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62930-F3D1-CF71-B8B1-0AA923BF7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E4FC1-31AB-9D31-87FD-2C5F908239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A94689-0653-29BC-61E5-AC5CFBD13E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8A357-3268-9D4C-894E-E7995293D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04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BC18D-D8DA-3497-19B9-EE773B6A7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D906C1-99D6-43E8-F549-AF4D7DC930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0CD8B-DAA1-2CCB-311F-E7549680B9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E66C777-8168-0DC5-8FAF-DB69272BCD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8A357-3268-9D4C-894E-E7995293D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71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sv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0D9547-9B26-7F9C-4706-44DD07978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7AD1F-8B00-9AA8-B2F6-36438CA69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94C2BE-1CF6-613B-DBDC-7416AE60FE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684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F8A357-3268-9D4C-894E-E7995293D9E5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C828A4-C651-69E6-8AD3-9A3215046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75013" cy="6858000"/>
          </a:xfrm>
          <a:prstGeom prst="rect">
            <a:avLst/>
          </a:prstGeom>
          <a:gradFill flip="none" rotWithShape="1">
            <a:gsLst>
              <a:gs pos="27000">
                <a:srgbClr val="A61E2F"/>
              </a:gs>
              <a:gs pos="100000">
                <a:srgbClr val="FFC50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772FCB9-514B-DC69-6EC7-C8923B0B5A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693" y="6384532"/>
            <a:ext cx="308759" cy="30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362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Mohave SemiBol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FD85BB5-57D4-C9C5-898D-123B0BCEDB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411193"/>
            <a:ext cx="10101262" cy="135421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b="1" dirty="0">
                <a:solidFill>
                  <a:srgbClr val="FFFFFF"/>
                </a:solidFill>
                <a:latin typeface="Cambria"/>
              </a:rPr>
              <a:t>Educational Technology Advisory Committee (ETAC)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E23148B-C110-7418-5B58-9CC002C51D30}"/>
              </a:ext>
            </a:extLst>
          </p:cNvPr>
          <p:cNvSpPr txBox="1"/>
          <p:nvPr/>
        </p:nvSpPr>
        <p:spPr>
          <a:xfrm>
            <a:off x="609600" y="2297921"/>
            <a:ext cx="113538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457200"/>
            <a:r>
              <a:rPr 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Leading district technology strategy, implementation and governance.</a:t>
            </a:r>
            <a:endParaRPr sz="1350" b="1" dirty="0">
              <a:solidFill>
                <a:srgbClr val="CBD5E1"/>
              </a:solidFill>
              <a:latin typeface="Inter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423994-1178-7531-E060-5CFE03DB307C}"/>
              </a:ext>
            </a:extLst>
          </p:cNvPr>
          <p:cNvSpPr txBox="1"/>
          <p:nvPr/>
        </p:nvSpPr>
        <p:spPr>
          <a:xfrm>
            <a:off x="657011" y="5026314"/>
            <a:ext cx="5438989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fontAlgn="base"/>
            <a:r>
              <a:rPr lang="en-US" dirty="0"/>
              <a:t>Ron Sha</a:t>
            </a:r>
          </a:p>
          <a:p>
            <a:pPr fontAlgn="base"/>
            <a:r>
              <a:rPr lang="en-US" dirty="0"/>
              <a:t>Acting Vice Chancellor &amp; Chief Technology Officer</a:t>
            </a:r>
          </a:p>
        </p:txBody>
      </p:sp>
    </p:spTree>
    <p:extLst>
      <p:ext uri="{BB962C8B-B14F-4D97-AF65-F5344CB8AC3E}">
        <p14:creationId xmlns:p14="http://schemas.microsoft.com/office/powerpoint/2010/main" val="1380642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B5B3B-C395-AEA6-393A-327AF410A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10/14/26 – Noon – 1:30PM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541BC-E0EC-71F2-7A48-BD0019793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Welcome &amp; Introductions</a:t>
            </a:r>
          </a:p>
          <a:p>
            <a:r>
              <a:rPr lang="en-US" dirty="0"/>
              <a:t>Review &amp; Approval of the June 12, 2026 meeting minutes</a:t>
            </a:r>
          </a:p>
          <a:p>
            <a:r>
              <a:rPr lang="en-US" dirty="0"/>
              <a:t>ETAC Mission &amp; Goals</a:t>
            </a:r>
          </a:p>
          <a:p>
            <a:r>
              <a:rPr lang="en-US" dirty="0"/>
              <a:t>ETAC Structure and Subcommittees</a:t>
            </a:r>
          </a:p>
          <a:p>
            <a:pPr lvl="1"/>
            <a:r>
              <a:rPr lang="en-US" dirty="0"/>
              <a:t>Data Governance subcommittee</a:t>
            </a:r>
          </a:p>
          <a:p>
            <a:pPr lvl="1"/>
            <a:r>
              <a:rPr lang="en-US" dirty="0"/>
              <a:t>Instructional &amp; Academic Technology subcommittee</a:t>
            </a:r>
          </a:p>
          <a:p>
            <a:r>
              <a:rPr lang="en-US" dirty="0"/>
              <a:t>ETAC AI Working Group Report (Marina) – 12:30PM</a:t>
            </a:r>
          </a:p>
          <a:p>
            <a:r>
              <a:rPr lang="en-US" dirty="0"/>
              <a:t>FHDA Technology Master Plan</a:t>
            </a:r>
          </a:p>
          <a:p>
            <a:r>
              <a:rPr lang="en-US" dirty="0"/>
              <a:t>ETS Key Projects</a:t>
            </a:r>
          </a:p>
          <a:p>
            <a:r>
              <a:rPr lang="en-US" dirty="0"/>
              <a:t>Next Meeting: 1/13/27</a:t>
            </a:r>
          </a:p>
        </p:txBody>
      </p:sp>
    </p:spTree>
    <p:extLst>
      <p:ext uri="{BB962C8B-B14F-4D97-AF65-F5344CB8AC3E}">
        <p14:creationId xmlns:p14="http://schemas.microsoft.com/office/powerpoint/2010/main" val="1833910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F034C-6B9B-2E04-6046-EA7D26EFC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ETAC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98A6C-C1CC-2F93-5CB3-34E1ABF59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Lead the district’s overall strategic planning for technology</a:t>
            </a:r>
          </a:p>
          <a:p>
            <a:pPr>
              <a:spcBef>
                <a:spcPts val="3200"/>
              </a:spcBef>
            </a:pPr>
            <a:r>
              <a:rPr lang="en-US" dirty="0"/>
              <a:t>Maintain ongoing implementation efforts to achieve district technology goals</a:t>
            </a:r>
          </a:p>
          <a:p>
            <a:pPr>
              <a:spcBef>
                <a:spcPts val="3200"/>
              </a:spcBef>
            </a:pPr>
            <a:r>
              <a:rPr lang="en-US" dirty="0"/>
              <a:t>Ensure inclusive, participatory governance across all constituency groups</a:t>
            </a:r>
          </a:p>
          <a:p>
            <a:pPr>
              <a:spcBef>
                <a:spcPts val="3200"/>
              </a:spcBef>
            </a:pPr>
            <a:r>
              <a:rPr lang="en-US" dirty="0"/>
              <a:t>Provide coordinated guidance for technology use across Foothill, De Anza, and Central Services</a:t>
            </a:r>
          </a:p>
        </p:txBody>
      </p:sp>
    </p:spTree>
    <p:extLst>
      <p:ext uri="{BB962C8B-B14F-4D97-AF65-F5344CB8AC3E}">
        <p14:creationId xmlns:p14="http://schemas.microsoft.com/office/powerpoint/2010/main" val="2590779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B7BCA-C3A4-A077-FF69-4EB8E6224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BE2C4-7083-28CA-E4CC-25FEAB088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ETAC Mission &amp;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7EE2B-2D91-F437-5F1C-088A2BA6E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b="1" dirty="0"/>
              <a:t>Drive Strategic Direction:</a:t>
            </a:r>
            <a:r>
              <a:rPr lang="en-US" dirty="0"/>
              <a:t> Lead comprehensive technology planning across the district.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b="1" dirty="0"/>
              <a:t>Align with Key Priorities:</a:t>
            </a:r>
            <a:r>
              <a:rPr lang="en-US" dirty="0"/>
              <a:t> Ensure tech tools directly support academics, district operations, and student achievement.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b="1" dirty="0"/>
              <a:t>Future-Proof Infrastructure:</a:t>
            </a:r>
            <a:r>
              <a:rPr lang="en-US" dirty="0"/>
              <a:t> Plan long-term for digital systems and integrate emerging technologies.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b="1" dirty="0"/>
              <a:t>Adapt &amp; Innovate:</a:t>
            </a:r>
            <a:r>
              <a:rPr lang="en-US" dirty="0"/>
              <a:t> Balance district needs and innovation opportunities with statewide requirements. </a:t>
            </a:r>
          </a:p>
        </p:txBody>
      </p:sp>
    </p:spTree>
    <p:extLst>
      <p:ext uri="{BB962C8B-B14F-4D97-AF65-F5344CB8AC3E}">
        <p14:creationId xmlns:p14="http://schemas.microsoft.com/office/powerpoint/2010/main" val="1702624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A3C87B8-2160-AB09-2C14-784696014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C89FE-1543-523E-B93C-80EDDE799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ETAC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CB654-D69A-BF36-0261-DE6B7DB2F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Align technology initiatives with district academic and operational priorities</a:t>
            </a:r>
          </a:p>
          <a:p>
            <a:pPr>
              <a:spcBef>
                <a:spcPts val="3200"/>
              </a:spcBef>
            </a:pPr>
            <a:r>
              <a:rPr lang="en-US" dirty="0"/>
              <a:t>Support long‑term planning for digital infrastructure and services</a:t>
            </a:r>
          </a:p>
          <a:p>
            <a:pPr>
              <a:spcBef>
                <a:spcPts val="3200"/>
              </a:spcBef>
            </a:pPr>
            <a:r>
              <a:rPr lang="en-US" dirty="0"/>
              <a:t>Promote equitable, secure, and effective technology across the district</a:t>
            </a:r>
          </a:p>
        </p:txBody>
      </p:sp>
    </p:spTree>
    <p:extLst>
      <p:ext uri="{BB962C8B-B14F-4D97-AF65-F5344CB8AC3E}">
        <p14:creationId xmlns:p14="http://schemas.microsoft.com/office/powerpoint/2010/main" val="3305973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AD2FC-7D7B-735D-3DE2-4DFB642E6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1721-BDDB-1936-2213-EEA7D9A7F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ETAC (Technology Innovation) – Bi‑Monthly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5642D-F122-7FB2-0112-415E2F331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Focuses on </a:t>
            </a:r>
            <a:r>
              <a:rPr lang="en-US" b="1" dirty="0"/>
              <a:t>districtwide technology strategy</a:t>
            </a:r>
            <a:r>
              <a:rPr lang="en-US" dirty="0"/>
              <a:t> and </a:t>
            </a:r>
            <a:r>
              <a:rPr lang="en-US" b="1" dirty="0"/>
              <a:t>emerging innovations &amp; technologies</a:t>
            </a:r>
          </a:p>
          <a:p>
            <a:pPr>
              <a:spcBef>
                <a:spcPts val="3200"/>
              </a:spcBef>
            </a:pPr>
            <a:r>
              <a:rPr lang="en-US" dirty="0"/>
              <a:t>Provides guidance on </a:t>
            </a:r>
            <a:r>
              <a:rPr lang="en-US" b="1" dirty="0"/>
              <a:t>major technology directions and initiatives </a:t>
            </a:r>
            <a:r>
              <a:rPr lang="en-US" dirty="0"/>
              <a:t> </a:t>
            </a:r>
          </a:p>
          <a:p>
            <a:pPr>
              <a:spcBef>
                <a:spcPts val="3200"/>
              </a:spcBef>
            </a:pPr>
            <a:r>
              <a:rPr lang="en-US" dirty="0"/>
              <a:t>Receives updates from </a:t>
            </a:r>
            <a:r>
              <a:rPr lang="en-US" b="1" dirty="0"/>
              <a:t>De Anza Technology Committee</a:t>
            </a:r>
            <a:r>
              <a:rPr lang="en-US" dirty="0"/>
              <a:t>, </a:t>
            </a:r>
            <a:r>
              <a:rPr lang="en-US" b="1" dirty="0"/>
              <a:t>Foothill Technology Committee</a:t>
            </a:r>
            <a:r>
              <a:rPr lang="en-US" dirty="0"/>
              <a:t>, </a:t>
            </a:r>
            <a:r>
              <a:rPr lang="en-US" b="1" dirty="0"/>
              <a:t>Digital Center</a:t>
            </a:r>
            <a:r>
              <a:rPr lang="en-US" dirty="0"/>
              <a:t>, </a:t>
            </a:r>
            <a:r>
              <a:rPr lang="en-US" b="1" dirty="0"/>
              <a:t>California Virtual Campus</a:t>
            </a:r>
            <a:r>
              <a:rPr lang="en-US" dirty="0"/>
              <a:t>, and </a:t>
            </a:r>
            <a:r>
              <a:rPr lang="en-US" b="1" dirty="0"/>
              <a:t>industry consortiums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988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C6316-1E92-30F4-5609-E9E125DF5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81DF7-C0AA-E03E-1CD4-032C5DD2B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Governance Subcommittee – Monthly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53554-CDDE-F6A4-5CB3-DC38D0A07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US" b="1" dirty="0"/>
              <a:t>Policy &amp; Ethical Oversight:</a:t>
            </a:r>
            <a:r>
              <a:rPr lang="en-US" dirty="0"/>
              <a:t> Establishes guidance for the ethical, secure, and responsible use of district data and technology—including proper data usage, sharing, manipulation, and AI application. </a:t>
            </a:r>
          </a:p>
          <a:p>
            <a:pPr lvl="0"/>
            <a:r>
              <a:rPr lang="en-US" b="1" dirty="0"/>
              <a:t>Alignment with Security &amp; Operations:</a:t>
            </a:r>
            <a:r>
              <a:rPr lang="en-US" dirty="0"/>
              <a:t> Ensures all data sharing directly serves academic, operational, or student-support goals while complementing existing cybersecurity and vendor management protocols. </a:t>
            </a:r>
          </a:p>
          <a:p>
            <a:pPr lvl="0"/>
            <a:r>
              <a:rPr lang="en-US" b="1" dirty="0"/>
              <a:t>Shared Standards &amp; Definitions:</a:t>
            </a:r>
            <a:r>
              <a:rPr lang="en-US" dirty="0"/>
              <a:t> Recommends districtwide data definitions, ownership models, and best practices to improve consistency across systems. </a:t>
            </a:r>
          </a:p>
          <a:p>
            <a:pPr lvl="0"/>
            <a:r>
              <a:rPr lang="en-US" b="1" dirty="0"/>
              <a:t>Collaborative Forum:</a:t>
            </a:r>
            <a:r>
              <a:rPr lang="en-US" dirty="0"/>
              <a:t> Serves as a districtwide venue to discuss data priorities, terminology, and initiatives that impact analytics, reporting, and student services. </a:t>
            </a:r>
          </a:p>
        </p:txBody>
      </p:sp>
    </p:spTree>
    <p:extLst>
      <p:ext uri="{BB962C8B-B14F-4D97-AF65-F5344CB8AC3E}">
        <p14:creationId xmlns:p14="http://schemas.microsoft.com/office/powerpoint/2010/main" val="1665438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057400"/>
            <a:ext cx="11201400" cy="64008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337560"/>
            <a:ext cx="11201400" cy="64008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617720"/>
            <a:ext cx="11201400" cy="64008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0" y="411480"/>
            <a:ext cx="1965960" cy="1554480"/>
          </a:xfrm>
          <a:prstGeom prst="roundRect">
            <a:avLst>
              <a:gd name="adj" fmla="val 18000"/>
            </a:avLst>
          </a:prstGeom>
          <a:solidFill>
            <a:srgbClr val="D64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5" name="Rounded 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26679" y="411480"/>
            <a:ext cx="1965960" cy="1554480"/>
          </a:xfrm>
          <a:prstGeom prst="roundRect">
            <a:avLst>
              <a:gd name="adj" fmla="val 18000"/>
            </a:avLst>
          </a:prstGeom>
          <a:solidFill>
            <a:srgbClr val="B86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6" name="Rounded 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84080" y="411480"/>
            <a:ext cx="1965960" cy="1554480"/>
          </a:xfrm>
          <a:prstGeom prst="roundRect">
            <a:avLst>
              <a:gd name="adj" fmla="val 18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9" name="Oval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7880" y="2148840"/>
            <a:ext cx="457200" cy="457200"/>
          </a:xfrm>
          <a:prstGeom prst="ellipse">
            <a:avLst/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Segoe UI Symbol"/>
              </a:rPr>
              <a:t>✔</a:t>
            </a:r>
          </a:p>
        </p:txBody>
      </p:sp>
      <p:sp>
        <p:nvSpPr>
          <p:cNvPr id="10" name="Oval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55280" y="2148840"/>
            <a:ext cx="457200" cy="457200"/>
          </a:xfrm>
          <a:prstGeom prst="ellipse">
            <a:avLst/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Segoe UI Symbol"/>
              </a:rPr>
              <a:t>✔</a:t>
            </a:r>
          </a:p>
        </p:txBody>
      </p:sp>
      <p:sp>
        <p:nvSpPr>
          <p:cNvPr id="11" name="Oval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12680" y="2148840"/>
            <a:ext cx="457200" cy="457200"/>
          </a:xfrm>
          <a:prstGeom prst="ellipse">
            <a:avLst/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Segoe UI Symbol"/>
              </a:rPr>
              <a:t>✔</a:t>
            </a:r>
          </a:p>
        </p:txBody>
      </p:sp>
      <p:sp>
        <p:nvSpPr>
          <p:cNvPr id="13" name="Oval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7880" y="2788920"/>
            <a:ext cx="457200" cy="457200"/>
          </a:xfrm>
          <a:prstGeom prst="ellipse">
            <a:avLst/>
          </a:prstGeom>
          <a:solidFill>
            <a:srgbClr val="B86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2100" b="1" i="0">
                <a:solidFill>
                  <a:srgbClr val="FFFFFF"/>
                </a:solidFill>
                <a:latin typeface="Calibri"/>
              </a:rPr>
              <a:t>!</a:t>
            </a:r>
          </a:p>
        </p:txBody>
      </p:sp>
      <p:sp>
        <p:nvSpPr>
          <p:cNvPr id="14" name="Oval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55280" y="2788920"/>
            <a:ext cx="457200" cy="457200"/>
          </a:xfrm>
          <a:prstGeom prst="ellipse">
            <a:avLst/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Segoe UI Symbol"/>
              </a:rPr>
              <a:t>✔</a:t>
            </a:r>
          </a:p>
        </p:txBody>
      </p:sp>
      <p:sp>
        <p:nvSpPr>
          <p:cNvPr id="15" name="Oval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12680" y="2788920"/>
            <a:ext cx="457200" cy="457200"/>
          </a:xfrm>
          <a:prstGeom prst="ellipse">
            <a:avLst/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Segoe UI Symbol"/>
              </a:rPr>
              <a:t>✔</a:t>
            </a:r>
          </a:p>
        </p:txBody>
      </p:sp>
      <p:sp>
        <p:nvSpPr>
          <p:cNvPr id="18" name="Oval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7880" y="3429000"/>
            <a:ext cx="457200" cy="457200"/>
          </a:xfrm>
          <a:prstGeom prst="ellipse">
            <a:avLst/>
          </a:prstGeom>
          <a:solidFill>
            <a:srgbClr val="D64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Segoe UI Symbol"/>
              </a:rPr>
              <a:t>✖</a:t>
            </a:r>
          </a:p>
        </p:txBody>
      </p:sp>
      <p:sp>
        <p:nvSpPr>
          <p:cNvPr id="19" name="Oval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55280" y="3429000"/>
            <a:ext cx="457200" cy="457200"/>
          </a:xfrm>
          <a:prstGeom prst="ellipse">
            <a:avLst/>
          </a:prstGeom>
          <a:solidFill>
            <a:srgbClr val="B86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2100" b="1" i="0">
                <a:solidFill>
                  <a:srgbClr val="FFFFFF"/>
                </a:solidFill>
                <a:latin typeface="Calibri"/>
              </a:rPr>
              <a:t>!</a:t>
            </a:r>
          </a:p>
        </p:txBody>
      </p:sp>
      <p:sp>
        <p:nvSpPr>
          <p:cNvPr id="20" name="Oval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12680" y="3429000"/>
            <a:ext cx="457200" cy="457200"/>
          </a:xfrm>
          <a:prstGeom prst="ellipse">
            <a:avLst/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Segoe UI Symbol"/>
              </a:rPr>
              <a:t>✔</a:t>
            </a:r>
          </a:p>
        </p:txBody>
      </p:sp>
      <p:sp>
        <p:nvSpPr>
          <p:cNvPr id="22" name="Oval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7880" y="4069079"/>
            <a:ext cx="457200" cy="457200"/>
          </a:xfrm>
          <a:prstGeom prst="ellipse">
            <a:avLst/>
          </a:prstGeom>
          <a:solidFill>
            <a:srgbClr val="D64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Segoe UI Symbol"/>
              </a:rPr>
              <a:t>✖</a:t>
            </a:r>
          </a:p>
        </p:txBody>
      </p:sp>
      <p:sp>
        <p:nvSpPr>
          <p:cNvPr id="23" name="Oval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55280" y="4069079"/>
            <a:ext cx="457200" cy="457200"/>
          </a:xfrm>
          <a:prstGeom prst="ellipse">
            <a:avLst/>
          </a:prstGeom>
          <a:solidFill>
            <a:srgbClr val="D64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Segoe UI Symbol"/>
              </a:rPr>
              <a:t>✖</a:t>
            </a:r>
          </a:p>
        </p:txBody>
      </p:sp>
      <p:sp>
        <p:nvSpPr>
          <p:cNvPr id="24" name="Oval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12680" y="4069079"/>
            <a:ext cx="457200" cy="457200"/>
          </a:xfrm>
          <a:prstGeom prst="ellipse">
            <a:avLst/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highlight>
                  <a:srgbClr val="800080"/>
                </a:highlight>
                <a:latin typeface="Segoe UI Symbol"/>
              </a:rPr>
              <a:t>✔</a:t>
            </a:r>
          </a:p>
        </p:txBody>
      </p:sp>
      <p:sp>
        <p:nvSpPr>
          <p:cNvPr id="27" name="Oval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7880" y="4709159"/>
            <a:ext cx="457200" cy="457200"/>
          </a:xfrm>
          <a:prstGeom prst="ellipse">
            <a:avLst/>
          </a:prstGeom>
          <a:solidFill>
            <a:srgbClr val="D64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Segoe UI Symbol"/>
              </a:rPr>
              <a:t>✖</a:t>
            </a:r>
          </a:p>
        </p:txBody>
      </p:sp>
      <p:sp>
        <p:nvSpPr>
          <p:cNvPr id="28" name="Oval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55280" y="4709159"/>
            <a:ext cx="457200" cy="457200"/>
          </a:xfrm>
          <a:prstGeom prst="ellipse">
            <a:avLst/>
          </a:prstGeom>
          <a:solidFill>
            <a:srgbClr val="D64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Segoe UI Symbol"/>
              </a:rPr>
              <a:t>✖</a:t>
            </a:r>
          </a:p>
        </p:txBody>
      </p:sp>
      <p:sp>
        <p:nvSpPr>
          <p:cNvPr id="29" name="Oval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12680" y="4709159"/>
            <a:ext cx="457200" cy="457200"/>
          </a:xfrm>
          <a:prstGeom prst="ellipse">
            <a:avLst/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700" b="1" i="0" dirty="0">
                <a:solidFill>
                  <a:srgbClr val="FFFFFF"/>
                </a:solidFill>
                <a:highlight>
                  <a:srgbClr val="800080"/>
                </a:highlight>
                <a:latin typeface="Segoe UI Symbol"/>
              </a:rPr>
              <a:t>✔</a:t>
            </a:r>
          </a:p>
        </p:txBody>
      </p:sp>
      <p:sp>
        <p:nvSpPr>
          <p:cNvPr id="31" name="Oval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97880" y="5349240"/>
            <a:ext cx="457200" cy="457200"/>
          </a:xfrm>
          <a:prstGeom prst="ellipse">
            <a:avLst/>
          </a:prstGeom>
          <a:solidFill>
            <a:srgbClr val="D64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Segoe UI Symbol"/>
              </a:rPr>
              <a:t>✖</a:t>
            </a:r>
          </a:p>
        </p:txBody>
      </p:sp>
      <p:sp>
        <p:nvSpPr>
          <p:cNvPr id="32" name="Oval 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55280" y="5349240"/>
            <a:ext cx="457200" cy="457200"/>
          </a:xfrm>
          <a:prstGeom prst="ellipse">
            <a:avLst/>
          </a:prstGeom>
          <a:solidFill>
            <a:srgbClr val="D64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Segoe UI Symbol"/>
              </a:rPr>
              <a:t>✖</a:t>
            </a:r>
          </a:p>
        </p:txBody>
      </p:sp>
      <p:sp>
        <p:nvSpPr>
          <p:cNvPr id="33" name="Oval 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12680" y="5349240"/>
            <a:ext cx="457200" cy="457200"/>
          </a:xfrm>
          <a:prstGeom prst="ellipse">
            <a:avLst/>
          </a:prstGeom>
          <a:solidFill>
            <a:srgbClr val="D64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700" b="1" i="0">
                <a:solidFill>
                  <a:srgbClr val="FFFFFF"/>
                </a:solidFill>
                <a:latin typeface="Segoe UI Symbol"/>
              </a:rPr>
              <a:t>✖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11480"/>
            <a:ext cx="5029200" cy="640080"/>
          </a:xfrm>
          <a:prstGeom prst="rect">
            <a:avLst/>
          </a:prstGeom>
          <a:noFill/>
        </p:spPr>
        <p:txBody>
          <a:bodyPr vert="horz"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>
                <a:ln>
                  <a:noFill/>
                </a:ln>
                <a:solidFill>
                  <a:srgbClr val="1C2733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What data can go where?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rgbClr val="1C2733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40" y="98755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500" b="0" i="0">
                <a:solidFill>
                  <a:srgbClr val="5B6775"/>
                </a:solidFill>
                <a:latin typeface="Calibri"/>
              </a:rPr>
              <a:t>A traffic-light guide for faculty and staff</a:t>
            </a:r>
          </a:p>
        </p:txBody>
      </p:sp>
      <p:graphicFrame>
        <p:nvGraphicFramePr>
          <p:cNvPr id="41" name="Data use by AI tool table" descr="Table showing which types of data are appropriate, need caution, or should not be used with Public AI, Paid AI, and Enterprise AI tools.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2634234"/>
              </p:ext>
            </p:extLst>
          </p:nvPr>
        </p:nvGraphicFramePr>
        <p:xfrm>
          <a:off x="548640" y="411480"/>
          <a:ext cx="11201400" cy="5486400"/>
        </p:xfrm>
        <a:graphic>
          <a:graphicData uri="http://schemas.openxmlformats.org/drawingml/2006/table">
            <a:tbl>
              <a:tblPr firstRow="1" firstCol="1">
                <a:tableStyleId>{2D5ABB26-0587-4C30-8999-92F81FD0307C}</a:tableStyleId>
              </a:tblPr>
              <a:tblGrid>
                <a:gridCol w="5074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4592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rgbClr val="5B6775"/>
                          </a:solidFill>
                          <a:latin typeface="Calibri"/>
                          <a:cs typeface="Calibri"/>
                        </a:rPr>
                        <a:t>Type of data</a:t>
                      </a:r>
                    </a:p>
                  </a:txBody>
                  <a:tcPr marL="182880" marR="45720" marT="0" marB="91440" anchor="b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Public AI (all the free version)</a:t>
                      </a:r>
                    </a:p>
                  </a:txBody>
                  <a:tcPr marT="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Paid AI (Use your personal Account: ChatGPT, Claude, etc.)</a:t>
                      </a:r>
                    </a:p>
                  </a:txBody>
                  <a:tcPr marT="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Enterprise AI (Gemini login w/ FHDA account)</a:t>
                      </a:r>
                    </a:p>
                  </a:txBody>
                  <a:tcPr marT="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Public information</a:t>
                      </a:r>
                    </a:p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b="0" dirty="0">
                          <a:solidFill>
                            <a:srgbClr val="5B6775"/>
                          </a:solidFill>
                          <a:latin typeface="Calibri"/>
                          <a:cs typeface="Calibri"/>
                        </a:rPr>
                        <a:t>Published syllabi, marketing, open data</a:t>
                      </a:r>
                    </a:p>
                  </a:txBody>
                  <a:tcPr marL="18288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Appropriate</a:t>
                      </a:r>
                    </a:p>
                  </a:txBody>
                  <a:tcPr marL="82296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Appropriate</a:t>
                      </a:r>
                    </a:p>
                  </a:txBody>
                  <a:tcPr marL="82296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Appropriate</a:t>
                      </a:r>
                    </a:p>
                  </a:txBody>
                  <a:tcPr marL="82296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Non-sensitive drafts</a:t>
                      </a:r>
                    </a:p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b="0" dirty="0">
                          <a:solidFill>
                            <a:srgbClr val="5B6775"/>
                          </a:solidFill>
                          <a:latin typeface="Calibri"/>
                          <a:cs typeface="Calibri"/>
                        </a:rPr>
                        <a:t>Lesson ideas, emails with no personal data</a:t>
                      </a:r>
                    </a:p>
                  </a:txBody>
                  <a:tcPr marL="18288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Caution</a:t>
                      </a:r>
                    </a:p>
                  </a:txBody>
                  <a:tcPr marL="82296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Appropriate</a:t>
                      </a:r>
                    </a:p>
                  </a:txBody>
                  <a:tcPr marL="82296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Appropriate</a:t>
                      </a:r>
                    </a:p>
                  </a:txBody>
                  <a:tcPr marL="82296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Unpublished research &amp; grants</a:t>
                      </a:r>
                    </a:p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b="0" dirty="0">
                          <a:solidFill>
                            <a:srgbClr val="5B6775"/>
                          </a:solidFill>
                          <a:latin typeface="Calibri"/>
                          <a:cs typeface="Calibri"/>
                        </a:rPr>
                        <a:t>Proprietary or pre-award material</a:t>
                      </a:r>
                    </a:p>
                  </a:txBody>
                  <a:tcPr marL="18288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Do not use</a:t>
                      </a:r>
                    </a:p>
                  </a:txBody>
                  <a:tcPr marL="82296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Caution</a:t>
                      </a:r>
                    </a:p>
                  </a:txBody>
                  <a:tcPr marL="82296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Appropriate</a:t>
                      </a:r>
                    </a:p>
                  </a:txBody>
                  <a:tcPr marL="82296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Student records (FERPA)</a:t>
                      </a:r>
                    </a:p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b="0" dirty="0">
                          <a:solidFill>
                            <a:srgbClr val="5B6775"/>
                          </a:solidFill>
                          <a:latin typeface="Calibri"/>
                          <a:cs typeface="Calibri"/>
                        </a:rPr>
                        <a:t>Grades, student IDs, accommodations</a:t>
                      </a:r>
                    </a:p>
                  </a:txBody>
                  <a:tcPr marL="18288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Do not use</a:t>
                      </a:r>
                    </a:p>
                  </a:txBody>
                  <a:tcPr marL="82296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Do not use</a:t>
                      </a:r>
                    </a:p>
                  </a:txBody>
                  <a:tcPr marL="82296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Appropriate</a:t>
                      </a:r>
                    </a:p>
                  </a:txBody>
                  <a:tcPr marL="82296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HR &amp; personnel data</a:t>
                      </a:r>
                    </a:p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b="0" dirty="0">
                          <a:solidFill>
                            <a:srgbClr val="5B6775"/>
                          </a:solidFill>
                          <a:latin typeface="Calibri"/>
                          <a:cs typeface="Calibri"/>
                        </a:rPr>
                        <a:t>Evaluations, salaries, hiring files (</a:t>
                      </a:r>
                      <a:r>
                        <a:rPr lang="en-US" sz="1600" b="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PII not recommended</a:t>
                      </a:r>
                      <a:r>
                        <a:rPr lang="en-US" sz="1600" b="0" dirty="0">
                          <a:solidFill>
                            <a:srgbClr val="5B6775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L="18288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Do not use</a:t>
                      </a:r>
                    </a:p>
                  </a:txBody>
                  <a:tcPr marL="82296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Do not use</a:t>
                      </a:r>
                    </a:p>
                  </a:txBody>
                  <a:tcPr marL="82296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Appropriate</a:t>
                      </a:r>
                    </a:p>
                  </a:txBody>
                  <a:tcPr marL="82296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24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Credentials &amp; personal IDs</a:t>
                      </a:r>
                    </a:p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b="0" dirty="0">
                          <a:solidFill>
                            <a:srgbClr val="5B6775"/>
                          </a:solidFill>
                          <a:latin typeface="Calibri"/>
                          <a:cs typeface="Calibri"/>
                        </a:rPr>
                        <a:t>Passwords, SSNs, bank numbers</a:t>
                      </a:r>
                    </a:p>
                  </a:txBody>
                  <a:tcPr marL="18288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Do not use</a:t>
                      </a:r>
                    </a:p>
                  </a:txBody>
                  <a:tcPr marL="82296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Do not use</a:t>
                      </a:r>
                    </a:p>
                  </a:txBody>
                  <a:tcPr marL="82296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1C2733"/>
                          </a:solidFill>
                          <a:latin typeface="Calibri"/>
                          <a:cs typeface="Calibri"/>
                        </a:rPr>
                        <a:t>Do not use</a:t>
                      </a:r>
                    </a:p>
                  </a:txBody>
                  <a:tcPr marL="822960" marR="45720" marT="0" marB="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4" name="Oval 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6080760"/>
            <a:ext cx="329184" cy="329184"/>
          </a:xfrm>
          <a:prstGeom prst="ellipse">
            <a:avLst/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224" b="1" i="0">
                <a:solidFill>
                  <a:srgbClr val="FFFFFF"/>
                </a:solidFill>
                <a:latin typeface="Segoe UI Symbol"/>
              </a:rPr>
              <a:t>✔</a:t>
            </a:r>
          </a:p>
        </p:txBody>
      </p:sp>
      <p:sp>
        <p:nvSpPr>
          <p:cNvPr id="35" name="TextBox 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70432" y="6062472"/>
            <a:ext cx="219456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0" i="0">
                <a:solidFill>
                  <a:srgbClr val="1C2733"/>
                </a:solidFill>
                <a:latin typeface="Calibri"/>
              </a:rPr>
              <a:t>Appropriate</a:t>
            </a:r>
          </a:p>
        </p:txBody>
      </p:sp>
      <p:sp>
        <p:nvSpPr>
          <p:cNvPr id="36" name="Oval 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83280" y="6080760"/>
            <a:ext cx="329184" cy="329184"/>
          </a:xfrm>
          <a:prstGeom prst="ellipse">
            <a:avLst/>
          </a:prstGeom>
          <a:solidFill>
            <a:srgbClr val="B86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512" b="1" i="0">
                <a:solidFill>
                  <a:srgbClr val="FFFFFF"/>
                </a:solidFill>
                <a:latin typeface="Calibri"/>
              </a:rPr>
              <a:t>!</a:t>
            </a:r>
          </a:p>
        </p:txBody>
      </p:sp>
      <p:sp>
        <p:nvSpPr>
          <p:cNvPr id="37" name="TextBox 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822191" y="6062472"/>
            <a:ext cx="219456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0" i="0">
                <a:solidFill>
                  <a:srgbClr val="1C2733"/>
                </a:solidFill>
                <a:latin typeface="Calibri"/>
              </a:rPr>
              <a:t>Caution: check settings</a:t>
            </a:r>
          </a:p>
        </p:txBody>
      </p:sp>
      <p:sp>
        <p:nvSpPr>
          <p:cNvPr id="38" name="Oval 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35040" y="6080760"/>
            <a:ext cx="329184" cy="329184"/>
          </a:xfrm>
          <a:prstGeom prst="ellipse">
            <a:avLst/>
          </a:prstGeom>
          <a:solidFill>
            <a:srgbClr val="D64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224" b="1" i="0">
                <a:solidFill>
                  <a:srgbClr val="FFFFFF"/>
                </a:solidFill>
                <a:latin typeface="Segoe UI Symbol"/>
              </a:rPr>
              <a:t>✖</a:t>
            </a:r>
          </a:p>
        </p:txBody>
      </p:sp>
      <p:sp>
        <p:nvSpPr>
          <p:cNvPr id="39" name="TextBox 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473952" y="6062472"/>
            <a:ext cx="219456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C27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 not use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21040" y="6062472"/>
            <a:ext cx="342900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400" b="0" i="0">
                <a:solidFill>
                  <a:srgbClr val="5B6775"/>
                </a:solidFill>
                <a:latin typeface="Calibri"/>
              </a:rPr>
              <a:t>Enterprise = institution-approved tenant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D1246-9A24-79BF-0EAC-DD6338C51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6850A-4B1D-15A6-3BE3-92963C8C0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ETAC Subcommittees: Instructional &amp; Academic Technologies subcommittee – Monthly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9E14D-E9F4-1CEE-05E9-B99CD0027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Focuses on </a:t>
            </a:r>
            <a:r>
              <a:rPr lang="en-US" b="1" dirty="0"/>
              <a:t>instructional technology, academic tools, and education practices</a:t>
            </a:r>
            <a:r>
              <a:rPr lang="en-US" dirty="0"/>
              <a:t> across the district</a:t>
            </a:r>
          </a:p>
          <a:p>
            <a:pPr lvl="0"/>
            <a:r>
              <a:rPr lang="en-US" dirty="0"/>
              <a:t>Promotes </a:t>
            </a:r>
            <a:r>
              <a:rPr lang="en-US" b="1" dirty="0"/>
              <a:t>districtwide synergy</a:t>
            </a:r>
            <a:r>
              <a:rPr lang="en-US" dirty="0"/>
              <a:t> by encouraging shared instructional platforms and integrated solutions</a:t>
            </a:r>
          </a:p>
          <a:p>
            <a:pPr lvl="0"/>
            <a:r>
              <a:rPr lang="en-US" dirty="0"/>
              <a:t>Supports </a:t>
            </a:r>
            <a:r>
              <a:rPr lang="en-US" b="1" dirty="0"/>
              <a:t>alignment and consistency</a:t>
            </a:r>
            <a:r>
              <a:rPr lang="en-US" dirty="0"/>
              <a:t> to reduce siloed systems, duplicate tools, and fragmented student experiences</a:t>
            </a:r>
          </a:p>
          <a:p>
            <a:pPr lvl="0"/>
            <a:r>
              <a:rPr lang="en-US" dirty="0"/>
              <a:t>Advises on instructional technology considerations that impact </a:t>
            </a:r>
            <a:r>
              <a:rPr lang="en-US" b="1" dirty="0"/>
              <a:t>course delivery, accessibility, and student success</a:t>
            </a:r>
            <a:r>
              <a:rPr lang="en-US" dirty="0"/>
              <a:t>, in collaboration with ETS</a:t>
            </a:r>
          </a:p>
        </p:txBody>
      </p:sp>
    </p:spTree>
    <p:extLst>
      <p:ext uri="{BB962C8B-B14F-4D97-AF65-F5344CB8AC3E}">
        <p14:creationId xmlns:p14="http://schemas.microsoft.com/office/powerpoint/2010/main" val="1016227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B18F8-D5E4-EA33-1F6F-50D36FC71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8DE8B-D1C4-0D99-1314-7C54482D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ETAC Working Group: AI Working Group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34740-A0A4-B41D-54C8-1B29D63C5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/>
              <a:t>The AI Work Group</a:t>
            </a:r>
            <a:r>
              <a:rPr lang="en-US" dirty="0"/>
              <a:t>, a subgroup of the (ETAC), is focused on surfacing questions, concerns, best practices, and opportunities from the colleges and district team members.</a:t>
            </a:r>
          </a:p>
          <a:p>
            <a:pPr lvl="0"/>
            <a:r>
              <a:rPr lang="en-US" dirty="0"/>
              <a:t>Cross functional team lead by Marina </a:t>
            </a:r>
            <a:r>
              <a:rPr lang="en-US" dirty="0" err="1"/>
              <a:t>Aminy</a:t>
            </a:r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915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332F3-B765-1110-8478-FD41CD0F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 Master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FFDDF-5567-9457-808B-957A446E6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b="1" dirty="0"/>
              <a:t>Strategic Roadmap:</a:t>
            </a:r>
            <a:r>
              <a:rPr lang="en-US" dirty="0"/>
              <a:t> Establishes the multi-year technology vision and priorities for the entire district. Updated on yearly basis when appropriate.</a:t>
            </a:r>
          </a:p>
          <a:p>
            <a:pPr lvl="0"/>
            <a:r>
              <a:rPr lang="en-US" b="1" dirty="0"/>
              <a:t>Institutional Alignment:</a:t>
            </a:r>
            <a:r>
              <a:rPr lang="en-US" dirty="0"/>
              <a:t> Directly connects digital initiatives with academic success, student equity, and operational goals. </a:t>
            </a:r>
          </a:p>
          <a:p>
            <a:pPr lvl="0"/>
            <a:r>
              <a:rPr lang="en-US" b="1" dirty="0"/>
              <a:t>Modernization &amp; Security:</a:t>
            </a:r>
            <a:r>
              <a:rPr lang="en-US" dirty="0"/>
              <a:t> Guides investments in scalable infrastructure, emerging tools (AI), and data security guardrails. </a:t>
            </a:r>
          </a:p>
          <a:p>
            <a:pPr lvl="0"/>
            <a:r>
              <a:rPr lang="en-US" b="1" dirty="0"/>
              <a:t>Stakeholder Collaboration:</a:t>
            </a:r>
            <a:r>
              <a:rPr lang="en-US" dirty="0"/>
              <a:t> Developed with input from all campus technology committees, subcommittees, and district leadership. </a:t>
            </a:r>
          </a:p>
        </p:txBody>
      </p:sp>
    </p:spTree>
    <p:extLst>
      <p:ext uri="{BB962C8B-B14F-4D97-AF65-F5344CB8AC3E}">
        <p14:creationId xmlns:p14="http://schemas.microsoft.com/office/powerpoint/2010/main" val="3842215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F2A66-B87D-5CCF-CAF9-1F1DDB177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7620F-C5A2-5519-D691-563F9D0FC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ETS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CF857-F49F-A8EC-BC2A-B1779D5DA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42900" lvl="0" indent="-342900" fontAlgn="t"/>
            <a:r>
              <a:rPr lang="en-US" b="1" dirty="0" err="1"/>
              <a:t>CCCStart</a:t>
            </a:r>
            <a:r>
              <a:rPr lang="en-US" b="1" dirty="0"/>
              <a:t> Implementation</a:t>
            </a:r>
            <a:r>
              <a:rPr lang="en-US" dirty="0"/>
              <a:t> – Replacing </a:t>
            </a:r>
            <a:r>
              <a:rPr lang="en-US" dirty="0" err="1"/>
              <a:t>CCCApply</a:t>
            </a:r>
            <a:r>
              <a:rPr lang="en-US" dirty="0"/>
              <a:t> for De Anza and Foothill Colleges while streamlining and standardizing admissions processes and workflows (Go-Live: November 24, 2026)</a:t>
            </a:r>
          </a:p>
          <a:p>
            <a:pPr marL="342900" lvl="0" indent="-342900" fontAlgn="t"/>
            <a:r>
              <a:rPr lang="en-US" b="1" dirty="0"/>
              <a:t>Guest Wi-Fi Modernization</a:t>
            </a:r>
            <a:r>
              <a:rPr lang="en-US" dirty="0"/>
              <a:t> – Improving guest network access and user experience across the District</a:t>
            </a:r>
          </a:p>
          <a:p>
            <a:pPr marL="342900" lvl="0" indent="-342900" fontAlgn="t"/>
            <a:r>
              <a:rPr lang="en-US" b="1" dirty="0"/>
              <a:t>Business Process Enhancement &amp; Automation</a:t>
            </a:r>
            <a:r>
              <a:rPr lang="en-US" dirty="0"/>
              <a:t> – Implementing initiatives that streamline business processes, reduce manual effort, and improve service delivery – AI, applied technology, </a:t>
            </a:r>
          </a:p>
          <a:p>
            <a:pPr marL="342900" lvl="0" indent="-342900" fontAlgn="t"/>
            <a:r>
              <a:rPr lang="en-US" b="1" dirty="0"/>
              <a:t>Cybersecurity Program Advancement</a:t>
            </a:r>
            <a:r>
              <a:rPr lang="en-US" dirty="0"/>
              <a:t> – Strengthening institutional security, risk management, and regulatory compliance – Duo, Education, best practice</a:t>
            </a:r>
          </a:p>
          <a:p>
            <a:pPr marL="342900" lvl="0" indent="-342900" fontAlgn="t"/>
            <a:r>
              <a:rPr lang="en-US" b="1" dirty="0"/>
              <a:t>Enterprise Application Standardization</a:t>
            </a:r>
            <a:r>
              <a:rPr lang="en-US" dirty="0"/>
              <a:t> – Expanding a unified service management platform for ETS Help Desk, Facilities, and Online Education requests.</a:t>
            </a:r>
          </a:p>
          <a:p>
            <a:pPr marL="342900" lvl="0" indent="-342900" fontAlgn="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910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38859-05F3-E65F-2196-0AE3F9E3B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066800"/>
            <a:ext cx="11087100" cy="762000"/>
          </a:xfrm>
          <a:prstGeom prst="rect">
            <a:avLst/>
          </a:prstGeom>
          <a:noFill/>
        </p:spPr>
        <p:txBody>
          <a:bodyPr vert="horz" wrap="square" lIns="0" tIns="0" rIns="0" bIns="0" anchor="t">
            <a:noAutofit/>
          </a:bodyPr>
          <a:lstStyle/>
          <a:p>
            <a:pPr>
              <a:lnSpc>
                <a:spcPts val="4830"/>
              </a:lnSpc>
            </a:pPr>
            <a:r>
              <a:rPr lang="en-US" sz="4400" b="1" dirty="0">
                <a:solidFill>
                  <a:srgbClr val="FFFFFF"/>
                </a:solidFill>
                <a:latin typeface="Cambria"/>
              </a:rPr>
              <a:t>Next meeting: 1/13/27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828800"/>
            <a:ext cx="11087100" cy="1371600"/>
          </a:xfrm>
          <a:prstGeom prst="rect">
            <a:avLst/>
          </a:prstGeom>
          <a:noFill/>
        </p:spPr>
        <p:txBody>
          <a:bodyPr vert="horz" wrap="square" lIns="0" tIns="0" rIns="0" bIns="0" anchor="t">
            <a:noAutofit/>
          </a:bodyPr>
          <a:lstStyle/>
          <a:p>
            <a:pPr>
              <a:lnSpc>
                <a:spcPts val="4830"/>
              </a:lnSpc>
            </a:pPr>
            <a:r>
              <a:rPr lang="en-US" sz="4400" b="1" dirty="0">
                <a:solidFill>
                  <a:srgbClr val="FFFFFF"/>
                </a:solidFill>
                <a:latin typeface="Cambria"/>
              </a:rPr>
              <a:t>Questions</a:t>
            </a:r>
          </a:p>
          <a:p>
            <a:pPr marL="457200">
              <a:lnSpc>
                <a:spcPts val="4830"/>
              </a:lnSpc>
            </a:pPr>
            <a:r>
              <a:rPr lang="en-US" sz="4400" b="1" dirty="0">
                <a:solidFill>
                  <a:srgbClr val="FFFFFF"/>
                </a:solidFill>
                <a:latin typeface="Cambria"/>
              </a:rPr>
              <a:t>ronsha@fhda.edu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794760"/>
            <a:ext cx="11087100" cy="762000"/>
          </a:xfrm>
          <a:prstGeom prst="rect">
            <a:avLst/>
          </a:prstGeom>
          <a:noFill/>
        </p:spPr>
        <p:txBody>
          <a:bodyPr vert="horz" wrap="square" lIns="0" tIns="0" rIns="0" bIns="0" anchor="t">
            <a:noAutofit/>
          </a:bodyPr>
          <a:lstStyle/>
          <a:p>
            <a:pPr algn="l">
              <a:lnSpc>
                <a:spcPts val="4830"/>
              </a:lnSpc>
            </a:pPr>
            <a:r>
              <a:rPr lang="en-US" sz="4200" b="1" i="0" u="none" dirty="0">
                <a:solidFill>
                  <a:srgbClr val="A61E2F"/>
                </a:solidFill>
                <a:latin typeface="Plus Jakarta Sans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556956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othill-De Anza">
      <a:dk1>
        <a:srgbClr val="000000"/>
      </a:dk1>
      <a:lt1>
        <a:srgbClr val="FFFFFF"/>
      </a:lt1>
      <a:dk2>
        <a:srgbClr val="000000"/>
      </a:dk2>
      <a:lt2>
        <a:srgbClr val="E8E8E8"/>
      </a:lt2>
      <a:accent1>
        <a:srgbClr val="A61E2F"/>
      </a:accent1>
      <a:accent2>
        <a:srgbClr val="FFC50E"/>
      </a:accent2>
      <a:accent3>
        <a:srgbClr val="697B36"/>
      </a:accent3>
      <a:accent4>
        <a:srgbClr val="476870"/>
      </a:accent4>
      <a:accent5>
        <a:srgbClr val="B45C2F"/>
      </a:accent5>
      <a:accent6>
        <a:srgbClr val="583C55"/>
      </a:accent6>
      <a:hlink>
        <a:srgbClr val="A51E2E"/>
      </a:hlink>
      <a:folHlink>
        <a:srgbClr val="72151F"/>
      </a:folHlink>
    </a:clrScheme>
    <a:fontScheme name="Test">
      <a:majorFont>
        <a:latin typeface="Mohave"/>
        <a:ea typeface=""/>
        <a:cs typeface=""/>
      </a:majorFont>
      <a:minorFont>
        <a:latin typeface="Public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hda-powerpoint-template.pptx" id="{12893FB8-076F-BC4A-AAA6-14339E487905}" vid="{B2CD7183-0B83-0D49-8A67-217396DAEA3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901</Words>
  <Application>Microsoft Office PowerPoint</Application>
  <PresentationFormat>Widescreen</PresentationFormat>
  <Paragraphs>133</Paragraphs>
  <Slides>13</Slides>
  <Notes>12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Inter</vt:lpstr>
      <vt:lpstr>Calibri</vt:lpstr>
      <vt:lpstr>Public Sans</vt:lpstr>
      <vt:lpstr>Mohave SemiBold</vt:lpstr>
      <vt:lpstr>Plus Jakarta Sans</vt:lpstr>
      <vt:lpstr>Cambria</vt:lpstr>
      <vt:lpstr>Segoe UI Symbol</vt:lpstr>
      <vt:lpstr>Arial</vt:lpstr>
      <vt:lpstr>Aptos</vt:lpstr>
      <vt:lpstr>Office Theme</vt:lpstr>
      <vt:lpstr>Educational Technology Advisory Committee (ETAC)</vt:lpstr>
      <vt:lpstr>Agenda 10/14/26 – Noon – 1:30PM</vt:lpstr>
      <vt:lpstr>ETAC Mission</vt:lpstr>
      <vt:lpstr>ETAC Mission &amp; Goals</vt:lpstr>
      <vt:lpstr>ETAC Goals</vt:lpstr>
      <vt:lpstr>ETAC (Technology Innovation) – Bi‑Monthly Meeting</vt:lpstr>
      <vt:lpstr>Data Governance Subcommittee – Monthly</vt:lpstr>
      <vt:lpstr>What data can go where?</vt:lpstr>
      <vt:lpstr>ETAC Subcommittees: Instructional &amp; Academic Technologies subcommittee – Monthly</vt:lpstr>
      <vt:lpstr>ETAC Working Group: AI Working Group report</vt:lpstr>
      <vt:lpstr>Technology Master Plan</vt:lpstr>
      <vt:lpstr>Key ETS Projects</vt:lpstr>
      <vt:lpstr>Next meeting: 1/13/27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2026-10-23T19:25:56Z</dcterms:created>
  <dcterms:modified xsi:type="dcterms:W3CDTF">2026-10-23T19:26:09Z</dcterms:modified>
</cp:coreProperties>
</file>